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9" r:id="rId3"/>
    <p:sldId id="336" r:id="rId4"/>
    <p:sldId id="337" r:id="rId5"/>
    <p:sldId id="338" r:id="rId6"/>
    <p:sldId id="339" r:id="rId7"/>
    <p:sldId id="341" r:id="rId8"/>
    <p:sldId id="344" r:id="rId9"/>
    <p:sldId id="342" r:id="rId10"/>
    <p:sldId id="321" r:id="rId11"/>
    <p:sldId id="343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8" autoAdjust="0"/>
    <p:restoredTop sz="77266" autoAdjust="0"/>
  </p:normalViewPr>
  <p:slideViewPr>
    <p:cSldViewPr snapToGrid="0" snapToObjects="1">
      <p:cViewPr varScale="1">
        <p:scale>
          <a:sx n="74" d="100"/>
          <a:sy n="74" d="100"/>
        </p:scale>
        <p:origin x="-1384" y="-96"/>
      </p:cViewPr>
      <p:guideLst>
        <p:guide orient="horz" pos="21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signals from the periphery that play a role in signaling energy needs. Ghrelin is a hormone secreted by the stomach in anticipation of food and is associated with hunger.</a:t>
            </a:r>
          </a:p>
          <a:p>
            <a:endParaRPr lang="en-US" dirty="0" smtClean="0"/>
          </a:p>
          <a:p>
            <a:r>
              <a:rPr lang="en-US" dirty="0" smtClean="0"/>
              <a:t>Insulin and glucose spike in the blood after eating a meal and signal fullness.</a:t>
            </a:r>
          </a:p>
          <a:p>
            <a:endParaRPr lang="en-US" dirty="0" smtClean="0"/>
          </a:p>
          <a:p>
            <a:r>
              <a:rPr lang="en-US" dirty="0" smtClean="0"/>
              <a:t>The adipose tissue itself secretes a hormone called </a:t>
            </a:r>
            <a:r>
              <a:rPr lang="en-US" dirty="0" err="1" smtClean="0"/>
              <a:t>leptin</a:t>
            </a:r>
            <a:r>
              <a:rPr lang="en-US" dirty="0" smtClean="0"/>
              <a:t>. The amount of </a:t>
            </a:r>
            <a:r>
              <a:rPr lang="en-US" dirty="0" err="1" smtClean="0"/>
              <a:t>leptin</a:t>
            </a:r>
            <a:r>
              <a:rPr lang="en-US" dirty="0" smtClean="0"/>
              <a:t> secreted increases with more fat stores and therefore reflects the amount of energy stores available.</a:t>
            </a:r>
          </a:p>
          <a:p>
            <a:endParaRPr lang="en-US" dirty="0" smtClean="0"/>
          </a:p>
          <a:p>
            <a:r>
              <a:rPr lang="en-US" dirty="0" smtClean="0"/>
              <a:t>The hypothalamus regulates our response to these physiological signals to eat. </a:t>
            </a:r>
            <a:r>
              <a:rPr lang="en-US" dirty="0" err="1" smtClean="0"/>
              <a:t>Grehlin</a:t>
            </a:r>
            <a:r>
              <a:rPr lang="en-US" baseline="0" dirty="0" smtClean="0"/>
              <a:t> acts on </a:t>
            </a:r>
            <a:r>
              <a:rPr lang="en-US" dirty="0" smtClean="0"/>
              <a:t>hunger center in the hypothalamus</a:t>
            </a:r>
            <a:r>
              <a:rPr lang="en-US" baseline="0" dirty="0" smtClean="0"/>
              <a:t> </a:t>
            </a:r>
            <a:r>
              <a:rPr lang="en-US" dirty="0" smtClean="0"/>
              <a:t>and causes an</a:t>
            </a:r>
            <a:r>
              <a:rPr lang="en-US" baseline="0" dirty="0" smtClean="0"/>
              <a:t> increase in appetite. </a:t>
            </a:r>
            <a:r>
              <a:rPr lang="en-US" baseline="0" dirty="0" err="1" smtClean="0"/>
              <a:t>Leptin</a:t>
            </a:r>
            <a:r>
              <a:rPr lang="en-US" baseline="0" dirty="0" smtClean="0"/>
              <a:t>, Insulin, PYY, and CCK act on the satiety center in the hypothalamus and cause a decrease in appetite.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A87A-31F5-834E-BF9B-4E9558B7A6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3.4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154309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 you become addicted to food?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51501" y="2711453"/>
            <a:ext cx="3819242" cy="3397552"/>
            <a:chOff x="173997" y="1990708"/>
            <a:chExt cx="4191174" cy="432300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" t="2185" r="53257"/>
            <a:stretch/>
          </p:blipFill>
          <p:spPr bwMode="auto">
            <a:xfrm>
              <a:off x="173997" y="2038079"/>
              <a:ext cx="4191174" cy="4275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73997" y="1990708"/>
              <a:ext cx="398356" cy="328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98390"/>
            <a:ext cx="8229600" cy="16776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Times New Roman"/>
              </a:rPr>
              <a:t>What are the similarities between drug and food addiction? What are </a:t>
            </a:r>
            <a:r>
              <a:rPr lang="en-US" smtClean="0">
                <a:latin typeface="+mj-lt"/>
                <a:cs typeface="Times New Roman"/>
              </a:rPr>
              <a:t>the differences? 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304800" indent="-304800"/>
            <a:endParaRPr lang="en-US" dirty="0">
              <a:latin typeface="Times New Roman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59481"/>
            <a:ext cx="8229600" cy="336045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+mj-lt"/>
                <a:cs typeface="Times New Roman"/>
                <a:sym typeface="Times New Roman" charset="0"/>
              </a:rPr>
              <a:t>Complete the reading </a:t>
            </a:r>
            <a:r>
              <a:rPr lang="en-US" i="1" dirty="0" smtClean="0"/>
              <a:t>Applying </a:t>
            </a:r>
            <a:r>
              <a:rPr lang="en-US" i="1" dirty="0"/>
              <a:t>lessons from preventing and treating drug addiction to prevention and treatment of </a:t>
            </a:r>
            <a:r>
              <a:rPr lang="en-US" i="1" dirty="0" smtClean="0"/>
              <a:t>obesity</a:t>
            </a:r>
            <a:r>
              <a:rPr lang="en-US" dirty="0" smtClean="0">
                <a:latin typeface="+mj-lt"/>
                <a:cs typeface="Times New Roman"/>
                <a:sym typeface="Times New Roman" charset="0"/>
              </a:rPr>
              <a:t>.</a:t>
            </a:r>
          </a:p>
          <a:p>
            <a:pPr marL="0" indent="0" algn="ctr">
              <a:buNone/>
            </a:pPr>
            <a:endParaRPr lang="en-US" dirty="0">
              <a:latin typeface="+mj-lt"/>
              <a:ea typeface="ヒラギノ明朝 ProN W3" charset="0"/>
              <a:cs typeface="Times New Roman"/>
              <a:sym typeface="Times New Roman" charset="0"/>
            </a:endParaRPr>
          </a:p>
          <a:p>
            <a:pPr marL="0" indent="0" algn="ctr">
              <a:buNone/>
            </a:pPr>
            <a:r>
              <a:rPr lang="en-US" dirty="0" smtClean="0">
                <a:cs typeface="Times New Roman"/>
                <a:sym typeface="Times New Roman" charset="0"/>
              </a:rPr>
              <a:t>Answer </a:t>
            </a:r>
            <a:r>
              <a:rPr lang="en-US" dirty="0">
                <a:cs typeface="Times New Roman"/>
                <a:sym typeface="Times New Roman" charset="0"/>
              </a:rPr>
              <a:t>the </a:t>
            </a:r>
            <a:r>
              <a:rPr lang="en-US" dirty="0" smtClean="0">
                <a:cs typeface="Times New Roman"/>
                <a:sym typeface="Times New Roman" charset="0"/>
              </a:rPr>
              <a:t>questions. </a:t>
            </a:r>
            <a:endParaRPr lang="en-US" dirty="0">
              <a:latin typeface="+mj-lt"/>
              <a:ea typeface="ヒラギノ明朝 ProN W3" charset="0"/>
              <a:cs typeface="Times New Roman"/>
              <a:sym typeface="Times New Roman" charset="0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304800" indent="-304800"/>
            <a:endParaRPr lang="en-US" dirty="0">
              <a:latin typeface="Times New Roman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j-lt"/>
                <a:ea typeface="ヒラギノ明朝 ProN W3" charset="0"/>
                <a:cs typeface="Times New Roman"/>
                <a:sym typeface="Times New Roman" charset="0"/>
              </a:rPr>
              <a:t>How do we know when to eat and when to stop eating?</a:t>
            </a:r>
          </a:p>
          <a:p>
            <a:endParaRPr lang="en-US" dirty="0" smtClean="0">
              <a:latin typeface="+mj-lt"/>
              <a:ea typeface="ヒラギノ明朝 ProN W3" charset="0"/>
              <a:cs typeface="Times New Roman"/>
              <a:sym typeface="Times New Roman" charset="0"/>
            </a:endParaRPr>
          </a:p>
          <a:p>
            <a:pPr marL="304800" indent="-304800"/>
            <a:r>
              <a:rPr lang="en-US" dirty="0" smtClean="0">
                <a:latin typeface="+mj-lt"/>
                <a:cs typeface="Times New Roman"/>
              </a:rPr>
              <a:t>Do you think people can become addicted to food? </a:t>
            </a:r>
            <a:endParaRPr lang="en-US" dirty="0">
              <a:latin typeface="+mj-lt"/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70" y="85392"/>
            <a:ext cx="8051799" cy="828197"/>
          </a:xfrm>
        </p:spPr>
        <p:txBody>
          <a:bodyPr/>
          <a:lstStyle/>
          <a:p>
            <a:r>
              <a:rPr lang="en-US" b="1" dirty="0" smtClean="0"/>
              <a:t>Hunger and Satiety Signals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35094" y="886281"/>
            <a:ext cx="6498441" cy="5440457"/>
            <a:chOff x="1135094" y="886281"/>
            <a:chExt cx="6498441" cy="544045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094" y="911934"/>
              <a:ext cx="6498441" cy="54148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28520" y="3462578"/>
              <a:ext cx="820417" cy="280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74734" y="3225454"/>
              <a:ext cx="641233" cy="27968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87570" y="4537764"/>
              <a:ext cx="556264" cy="55305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4019" y="3191740"/>
              <a:ext cx="723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Leptin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0890" y="4525512"/>
              <a:ext cx="573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PYY</a:t>
              </a:r>
            </a:p>
            <a:p>
              <a:r>
                <a:rPr lang="en-US" sz="1400" b="1" dirty="0" smtClean="0"/>
                <a:t>CCK</a:t>
              </a:r>
              <a:endParaRPr lang="en-US" sz="1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4272" y="1773212"/>
              <a:ext cx="839575" cy="77781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30271" y="1773212"/>
              <a:ext cx="839575" cy="7778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5806" y="3431323"/>
              <a:ext cx="813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Grehlin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07793" y="1893694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1400" b="1" dirty="0" smtClean="0"/>
                <a:t>AGRP</a:t>
              </a:r>
            </a:p>
            <a:p>
              <a:r>
                <a:rPr lang="en-US" sz="1400" b="1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1400" b="1" dirty="0" smtClean="0"/>
                <a:t>NPY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9508" y="1896556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1400" b="1" dirty="0" smtClean="0"/>
                <a:t>AGRP</a:t>
              </a:r>
            </a:p>
            <a:p>
              <a:r>
                <a:rPr lang="en-US" sz="1400" b="1" dirty="0"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1400" b="1" dirty="0" smtClean="0"/>
                <a:t>NPY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5094" y="886281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Fasting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587" y="892587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Feeding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5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329132"/>
            <a:ext cx="7772400" cy="2193205"/>
          </a:xfrm>
        </p:spPr>
        <p:txBody>
          <a:bodyPr/>
          <a:lstStyle/>
          <a:p>
            <a:r>
              <a:rPr lang="en-US" dirty="0" smtClean="0"/>
              <a:t>But do you ever eat when you’re not </a:t>
            </a:r>
            <a:r>
              <a:rPr lang="en-US" i="1" u="sng" dirty="0" smtClean="0"/>
              <a:t>actually</a:t>
            </a:r>
            <a:r>
              <a:rPr lang="en-US" b="0" dirty="0" smtClean="0"/>
              <a:t> </a:t>
            </a:r>
            <a:r>
              <a:rPr lang="en-US" dirty="0" smtClean="0"/>
              <a:t>hungry???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do you?</a:t>
            </a:r>
            <a:endParaRPr lang="en-US" dirty="0"/>
          </a:p>
        </p:txBody>
      </p:sp>
      <p:pic>
        <p:nvPicPr>
          <p:cNvPr id="8" name="Picture 4" descr="http://onedollardietproject.files.wordpress.com/2008/09/popco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65" l="0" r="9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48" y="4682642"/>
            <a:ext cx="2936252" cy="18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4.fanpop.com/image/photos/24100000/brownie-sundae-dessert-24196049-207-1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30" y="1"/>
            <a:ext cx="2493567" cy="19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TXlcLW2mzRSBtTZvaOKYdanvKh7TsaWaiDVnlf1BZdDA7nwD9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30" y="0"/>
            <a:ext cx="1939443" cy="19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STqK1rteduu0T8VWSRqZlAj56jk1rgwHyZkc-xYaIemRIyz6okY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1" y="0"/>
            <a:ext cx="2605629" cy="19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SfvoLDb1Bg8P2WUYhNbJ9GQlr_jTthqQCaXwJkHI0Tp84N40b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4" y="4723944"/>
            <a:ext cx="2197818" cy="16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3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in the absence of hunger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cues</a:t>
            </a:r>
          </a:p>
          <a:p>
            <a:pPr lvl="1"/>
            <a:r>
              <a:rPr lang="en-US" dirty="0" smtClean="0"/>
              <a:t>Sight or smell of food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Eating feels good</a:t>
            </a:r>
          </a:p>
          <a:p>
            <a:pPr lvl="1"/>
            <a:r>
              <a:rPr lang="en-US" dirty="0" smtClean="0"/>
              <a:t>Involvement of Dopamine Reward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2113" y="1361535"/>
            <a:ext cx="4952087" cy="5107852"/>
            <a:chOff x="173997" y="1990708"/>
            <a:chExt cx="4191174" cy="432300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" t="2185" r="53257"/>
            <a:stretch/>
          </p:blipFill>
          <p:spPr bwMode="auto">
            <a:xfrm>
              <a:off x="173997" y="2038079"/>
              <a:ext cx="4191174" cy="4275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73997" y="1990708"/>
              <a:ext cx="398356" cy="328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4475160" y="3586359"/>
            <a:ext cx="630240" cy="63024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64961" y="3680266"/>
            <a:ext cx="630240" cy="63024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7469" y="2891824"/>
            <a:ext cx="630240" cy="630240"/>
          </a:xfrm>
          <a:prstGeom prst="ellipse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34022" y="5075481"/>
            <a:ext cx="990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VTA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222" y="4465881"/>
            <a:ext cx="990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B050"/>
                </a:solidFill>
              </a:rPr>
              <a:t>NAc</a:t>
            </a:r>
            <a:endParaRPr lang="en-US" sz="25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4895" y="3704919"/>
            <a:ext cx="990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</a:rPr>
              <a:t>PFC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Reward Pathway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19540" y="3704920"/>
            <a:ext cx="2442871" cy="2023151"/>
            <a:chOff x="719540" y="3704920"/>
            <a:chExt cx="2442871" cy="2023151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2217451" y="3704920"/>
              <a:ext cx="335137" cy="1161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540" y="4866297"/>
              <a:ext cx="21760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Repeat Behavior</a:t>
              </a:r>
              <a:endParaRPr lang="en-US" sz="2500" b="1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2278085" y="4154678"/>
              <a:ext cx="884326" cy="760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1368" y="1975218"/>
            <a:ext cx="4331814" cy="1892369"/>
            <a:chOff x="4921368" y="1975218"/>
            <a:chExt cx="4331814" cy="1892369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4921368" y="2452273"/>
              <a:ext cx="2012831" cy="1415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3102" y="1975218"/>
              <a:ext cx="28300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Pleasurable stimuli </a:t>
              </a:r>
            </a:p>
            <a:p>
              <a:pPr algn="ctr"/>
              <a:r>
                <a:rPr lang="en-US" sz="2000" b="1" dirty="0" smtClean="0"/>
                <a:t>(i.e. Drugs of abuse)</a:t>
              </a:r>
              <a:endParaRPr lang="en-US" sz="20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81933" y="5546057"/>
            <a:ext cx="3255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VTA – Ventral Tegmental Area</a:t>
            </a:r>
          </a:p>
          <a:p>
            <a:pPr algn="r"/>
            <a:r>
              <a:rPr lang="en-US" dirty="0" err="1" smtClean="0"/>
              <a:t>NAc</a:t>
            </a:r>
            <a:r>
              <a:rPr lang="en-US" dirty="0" smtClean="0"/>
              <a:t> – Nucleus Accumbens</a:t>
            </a:r>
          </a:p>
          <a:p>
            <a:pPr algn="r"/>
            <a:r>
              <a:rPr lang="en-US" dirty="0" smtClean="0"/>
              <a:t>PFC- Prefrontal cortex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4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become addicted to food?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investigate the similarities between drug use and food consumption:</a:t>
            </a:r>
          </a:p>
          <a:p>
            <a:pPr lvl="1"/>
            <a:r>
              <a:rPr lang="en-US" dirty="0" smtClean="0"/>
              <a:t>Effect on the reward pathway</a:t>
            </a:r>
          </a:p>
          <a:p>
            <a:pPr lvl="1"/>
            <a:r>
              <a:rPr lang="en-US" dirty="0" smtClean="0"/>
              <a:t>Existence of intense cravings</a:t>
            </a:r>
          </a:p>
          <a:p>
            <a:pPr lvl="1"/>
            <a:r>
              <a:rPr lang="en-US" dirty="0" smtClean="0"/>
              <a:t>Role of genetics and environmental factors</a:t>
            </a:r>
          </a:p>
          <a:p>
            <a:pPr lvl="1"/>
            <a:r>
              <a:rPr lang="en-US" dirty="0" smtClean="0"/>
              <a:t>Involvement of stress</a:t>
            </a:r>
            <a:endParaRPr lang="en-US" dirty="0"/>
          </a:p>
          <a:p>
            <a:pPr lvl="1"/>
            <a:r>
              <a:rPr lang="en-US" dirty="0" smtClean="0"/>
              <a:t>Development of tolerance and withdrawal</a:t>
            </a:r>
          </a:p>
          <a:p>
            <a:pPr lvl="1"/>
            <a:r>
              <a:rPr lang="en-US" dirty="0" smtClean="0"/>
              <a:t>Effect of overconsumption on brain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9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Jigsaw</a:t>
            </a:r>
            <a:r>
              <a:rPr lang="en-US" b="1" dirty="0" smtClean="0"/>
              <a:t>: Can </a:t>
            </a:r>
            <a:r>
              <a:rPr lang="en-US" b="1" dirty="0"/>
              <a:t>you become addicted to </a:t>
            </a:r>
            <a:r>
              <a:rPr lang="en-US" b="1" dirty="0" smtClean="0"/>
              <a:t>food? </a:t>
            </a:r>
          </a:p>
          <a:p>
            <a:pPr lvl="1"/>
            <a:r>
              <a:rPr lang="en-US" dirty="0" smtClean="0"/>
              <a:t>Complete one of the readings as a group.</a:t>
            </a:r>
          </a:p>
          <a:p>
            <a:pPr lvl="1"/>
            <a:r>
              <a:rPr lang="en-US" dirty="0" smtClean="0"/>
              <a:t>Prepare to describe what you find to the class using the worksheet as a guide.</a:t>
            </a:r>
          </a:p>
          <a:p>
            <a:pPr lvl="1"/>
            <a:r>
              <a:rPr lang="en-US" dirty="0" smtClean="0"/>
              <a:t>Present to the class – 2 minutes!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09" y="4468512"/>
            <a:ext cx="1735880" cy="184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97" y="4468512"/>
            <a:ext cx="1672687" cy="90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24" y="5473688"/>
            <a:ext cx="1668960" cy="70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66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Addiction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2073" cy="4525963"/>
          </a:xfrm>
        </p:spPr>
        <p:txBody>
          <a:bodyPr/>
          <a:lstStyle/>
          <a:p>
            <a:r>
              <a:rPr lang="en-US" dirty="0" smtClean="0"/>
              <a:t>Treat both physiological and behavioral effects. </a:t>
            </a:r>
            <a:endParaRPr lang="en-US" dirty="0"/>
          </a:p>
        </p:txBody>
      </p:sp>
      <p:pic>
        <p:nvPicPr>
          <p:cNvPr id="1026" name="Picture 2" descr="https://encrypted-tbn1.gstatic.com/images?q=tbn:ANd9GcTPvarQS56QiQMRhk-i_yxYb7xOt0gXdXBZN0dhA0gCPl9bFp2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/>
          <a:stretch/>
        </p:blipFill>
        <p:spPr bwMode="auto">
          <a:xfrm>
            <a:off x="5777079" y="2631248"/>
            <a:ext cx="2570680" cy="26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xCXq7Kkc5R-ZJYSDK58k6A9KvlYDx0UPWxVLIw_VsWsx6jzKQ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3" y="2780810"/>
            <a:ext cx="3635515" cy="24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9992</TotalTime>
  <Words>389</Words>
  <Application>Microsoft Macintosh PowerPoint</Application>
  <PresentationFormat>On-screen Show (4:3)</PresentationFormat>
  <Paragraphs>68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MD final colors</vt:lpstr>
      <vt:lpstr>Can you become addicted to food?</vt:lpstr>
      <vt:lpstr>Do Now</vt:lpstr>
      <vt:lpstr>Hunger and Satiety Signals</vt:lpstr>
      <vt:lpstr>But do you ever eat when you’re not actually hungry???  Why do you?</vt:lpstr>
      <vt:lpstr>Eating in the absence of hunger</vt:lpstr>
      <vt:lpstr>Dopamine Reward Pathway</vt:lpstr>
      <vt:lpstr>Can you become addicted to food?</vt:lpstr>
      <vt:lpstr>Activity</vt:lpstr>
      <vt:lpstr>Learning from Addiction - Treatment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KatieJeff</dc:creator>
  <cp:lastModifiedBy>Stephanie Tammen</cp:lastModifiedBy>
  <cp:revision>36</cp:revision>
  <dcterms:modified xsi:type="dcterms:W3CDTF">2014-11-05T03:37:08Z</dcterms:modified>
</cp:coreProperties>
</file>